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sldIdLst>
    <p:sldId id="256" r:id="rId2"/>
    <p:sldId id="257" r:id="rId3"/>
    <p:sldId id="286" r:id="rId4"/>
    <p:sldId id="287" r:id="rId5"/>
    <p:sldId id="290" r:id="rId6"/>
    <p:sldId id="289" r:id="rId7"/>
    <p:sldId id="292" r:id="rId8"/>
    <p:sldId id="293" r:id="rId9"/>
    <p:sldId id="294" r:id="rId10"/>
    <p:sldId id="295" r:id="rId11"/>
    <p:sldId id="296" r:id="rId12"/>
    <p:sldId id="297" r:id="rId13"/>
    <p:sldId id="299" r:id="rId14"/>
    <p:sldId id="298" r:id="rId15"/>
    <p:sldId id="301" r:id="rId16"/>
    <p:sldId id="302" r:id="rId17"/>
    <p:sldId id="303" r:id="rId18"/>
    <p:sldId id="304" r:id="rId19"/>
    <p:sldId id="276" r:id="rId20"/>
    <p:sldId id="315" r:id="rId21"/>
    <p:sldId id="314" r:id="rId22"/>
    <p:sldId id="275" r:id="rId23"/>
    <p:sldId id="316" r:id="rId24"/>
    <p:sldId id="317" r:id="rId25"/>
    <p:sldId id="320" r:id="rId26"/>
    <p:sldId id="318" r:id="rId27"/>
    <p:sldId id="319" r:id="rId28"/>
    <p:sldId id="274" r:id="rId29"/>
    <p:sldId id="342" r:id="rId30"/>
    <p:sldId id="344" r:id="rId31"/>
    <p:sldId id="345" r:id="rId32"/>
    <p:sldId id="343" r:id="rId33"/>
    <p:sldId id="321" r:id="rId34"/>
    <p:sldId id="282" r:id="rId35"/>
    <p:sldId id="306" r:id="rId36"/>
    <p:sldId id="308" r:id="rId37"/>
    <p:sldId id="309" r:id="rId38"/>
    <p:sldId id="310" r:id="rId39"/>
    <p:sldId id="311" r:id="rId40"/>
    <p:sldId id="307" r:id="rId41"/>
    <p:sldId id="327" r:id="rId42"/>
    <p:sldId id="325" r:id="rId43"/>
    <p:sldId id="326" r:id="rId44"/>
    <p:sldId id="324" r:id="rId45"/>
    <p:sldId id="273" r:id="rId46"/>
    <p:sldId id="312" r:id="rId47"/>
    <p:sldId id="313" r:id="rId48"/>
    <p:sldId id="328" r:id="rId4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1.a. The list type" id="{4AF0CB7F-A56B-4CBF-ABF5-F2BF91246606}">
          <p14:sldIdLst>
            <p14:sldId id="286"/>
            <p14:sldId id="287"/>
            <p14:sldId id="290"/>
          </p14:sldIdLst>
        </p14:section>
        <p14:section name="1.b. The for statement" id="{6AFF5B32-8549-4CC2-95B3-8EDD18A6219A}">
          <p14:sldIdLst>
            <p14:sldId id="289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1.b. The range generator" id="{4A4CB1B1-7742-4716-8886-5FC08475FCDA}">
          <p14:sldIdLst>
            <p14:sldId id="299"/>
            <p14:sldId id="298"/>
            <p14:sldId id="301"/>
            <p14:sldId id="302"/>
            <p14:sldId id="303"/>
            <p14:sldId id="304"/>
          </p14:sldIdLst>
        </p14:section>
        <p14:section name="2.a. The enumerate generator" id="{6D2A0162-C237-4BD6-9435-DEE4A6D2BD2E}">
          <p14:sldIdLst>
            <p14:sldId id="276"/>
            <p14:sldId id="315"/>
            <p14:sldId id="314"/>
          </p14:sldIdLst>
        </p14:section>
        <p14:section name="2.b. The zip generator" id="{B7C4A8B1-6753-446C-BD2F-9FA9443C49B3}">
          <p14:sldIdLst>
            <p14:sldId id="275"/>
            <p14:sldId id="316"/>
            <p14:sldId id="317"/>
          </p14:sldIdLst>
        </p14:section>
        <p14:section name="2.c. Nested for loops" id="{47BE9909-47AE-4D3C-BA8D-75A877AFAFDF}">
          <p14:sldIdLst>
            <p14:sldId id="320"/>
            <p14:sldId id="318"/>
            <p14:sldId id="319"/>
          </p14:sldIdLst>
        </p14:section>
        <p14:section name="2.d. Break in a for loop" id="{7358458C-3E41-44BE-B52B-D4E0DAEA73F8}">
          <p14:sldIdLst>
            <p14:sldId id="274"/>
          </p14:sldIdLst>
        </p14:section>
        <p14:section name="Practice activities with for loops" id="{CE7F370D-AF74-4F32-8A94-85D95A5343C1}">
          <p14:sldIdLst>
            <p14:sldId id="342"/>
            <p14:sldId id="344"/>
            <p14:sldId id="345"/>
            <p14:sldId id="343"/>
            <p14:sldId id="321"/>
            <p14:sldId id="282"/>
            <p14:sldId id="306"/>
            <p14:sldId id="308"/>
            <p14:sldId id="309"/>
            <p14:sldId id="310"/>
            <p14:sldId id="311"/>
            <p14:sldId id="307"/>
            <p14:sldId id="327"/>
            <p14:sldId id="325"/>
            <p14:sldId id="326"/>
            <p14:sldId id="324"/>
          </p14:sldIdLst>
        </p14:section>
        <p14:section name="Conclusion" id="{8FC5B4E0-8B82-44CE-8E2E-949C5DB81C7E}">
          <p14:sldIdLst>
            <p14:sldId id="273"/>
          </p14:sldIdLst>
        </p14:section>
        <p14:section name="Extra. Continue and else in for loops" id="{3E52193B-16FE-4902-B45A-31E191450450}">
          <p14:sldIdLst>
            <p14:sldId id="312"/>
            <p14:sldId id="313"/>
            <p14:sldId id="32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1E7AB7-8EB4-4829-835E-8F2601D5E3A1}" v="2" dt="2023-07-20T04:03:04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101E7AB7-8EB4-4829-835E-8F2601D5E3A1}"/>
    <pc:docChg chg="custSel mod delSld modSld modSection">
      <pc:chgData name="Matthieu De Mari" userId="dfb708c9-d8dc-439f-9a3b-c772bf4a311c" providerId="ADAL" clId="{101E7AB7-8EB4-4829-835E-8F2601D5E3A1}" dt="2023-07-20T04:03:42.094" v="12" actId="20577"/>
      <pc:docMkLst>
        <pc:docMk/>
      </pc:docMkLst>
      <pc:sldChg chg="modSp mod">
        <pc:chgData name="Matthieu De Mari" userId="dfb708c9-d8dc-439f-9a3b-c772bf4a311c" providerId="ADAL" clId="{101E7AB7-8EB4-4829-835E-8F2601D5E3A1}" dt="2023-07-20T04:03:42.094" v="12" actId="20577"/>
        <pc:sldMkLst>
          <pc:docMk/>
          <pc:sldMk cId="4228077964" sldId="274"/>
        </pc:sldMkLst>
        <pc:spChg chg="mod">
          <ac:chgData name="Matthieu De Mari" userId="dfb708c9-d8dc-439f-9a3b-c772bf4a311c" providerId="ADAL" clId="{101E7AB7-8EB4-4829-835E-8F2601D5E3A1}" dt="2023-07-20T04:03:42.094" v="12" actId="20577"/>
          <ac:spMkLst>
            <pc:docMk/>
            <pc:sldMk cId="4228077964" sldId="274"/>
            <ac:spMk id="5" creationId="{B7EE6014-9627-4D6E-B6D9-3D5AA95F5932}"/>
          </ac:spMkLst>
        </pc:spChg>
      </pc:sldChg>
      <pc:sldChg chg="del">
        <pc:chgData name="Matthieu De Mari" userId="dfb708c9-d8dc-439f-9a3b-c772bf4a311c" providerId="ADAL" clId="{101E7AB7-8EB4-4829-835E-8F2601D5E3A1}" dt="2023-07-20T04:02:10.728" v="4" actId="47"/>
        <pc:sldMkLst>
          <pc:docMk/>
          <pc:sldMk cId="2447696643" sldId="277"/>
        </pc:sldMkLst>
      </pc:sldChg>
      <pc:sldChg chg="del">
        <pc:chgData name="Matthieu De Mari" userId="dfb708c9-d8dc-439f-9a3b-c772bf4a311c" providerId="ADAL" clId="{101E7AB7-8EB4-4829-835E-8F2601D5E3A1}" dt="2023-07-20T04:03:31.662" v="10" actId="47"/>
        <pc:sldMkLst>
          <pc:docMk/>
          <pc:sldMk cId="1673799419" sldId="283"/>
        </pc:sldMkLst>
      </pc:sldChg>
      <pc:sldChg chg="modSp mod">
        <pc:chgData name="Matthieu De Mari" userId="dfb708c9-d8dc-439f-9a3b-c772bf4a311c" providerId="ADAL" clId="{101E7AB7-8EB4-4829-835E-8F2601D5E3A1}" dt="2023-07-20T04:01:42.162" v="3" actId="5793"/>
        <pc:sldMkLst>
          <pc:docMk/>
          <pc:sldMk cId="2580947637" sldId="287"/>
        </pc:sldMkLst>
        <pc:spChg chg="mod">
          <ac:chgData name="Matthieu De Mari" userId="dfb708c9-d8dc-439f-9a3b-c772bf4a311c" providerId="ADAL" clId="{101E7AB7-8EB4-4829-835E-8F2601D5E3A1}" dt="2023-07-20T04:01:42.162" v="3" actId="5793"/>
          <ac:spMkLst>
            <pc:docMk/>
            <pc:sldMk cId="2580947637" sldId="287"/>
            <ac:spMk id="5" creationId="{5E9570CB-A62A-4A84-B68D-BCEF4C409935}"/>
          </ac:spMkLst>
        </pc:spChg>
      </pc:sldChg>
      <pc:sldChg chg="addSp delSp modSp mod">
        <pc:chgData name="Matthieu De Mari" userId="dfb708c9-d8dc-439f-9a3b-c772bf4a311c" providerId="ADAL" clId="{101E7AB7-8EB4-4829-835E-8F2601D5E3A1}" dt="2023-07-20T04:03:06.126" v="9" actId="478"/>
        <pc:sldMkLst>
          <pc:docMk/>
          <pc:sldMk cId="763465320" sldId="316"/>
        </pc:sldMkLst>
        <pc:spChg chg="add mod">
          <ac:chgData name="Matthieu De Mari" userId="dfb708c9-d8dc-439f-9a3b-c772bf4a311c" providerId="ADAL" clId="{101E7AB7-8EB4-4829-835E-8F2601D5E3A1}" dt="2023-07-20T04:03:04.314" v="7"/>
          <ac:spMkLst>
            <pc:docMk/>
            <pc:sldMk cId="763465320" sldId="316"/>
            <ac:spMk id="3" creationId="{CB8492C0-696A-907D-86C8-19EC9DB73C39}"/>
          </ac:spMkLst>
        </pc:spChg>
        <pc:spChg chg="del">
          <ac:chgData name="Matthieu De Mari" userId="dfb708c9-d8dc-439f-9a3b-c772bf4a311c" providerId="ADAL" clId="{101E7AB7-8EB4-4829-835E-8F2601D5E3A1}" dt="2023-07-20T04:03:05.535" v="8" actId="478"/>
          <ac:spMkLst>
            <pc:docMk/>
            <pc:sldMk cId="763465320" sldId="316"/>
            <ac:spMk id="5" creationId="{5AC7D0A4-97E4-417C-AC63-A677550591CE}"/>
          </ac:spMkLst>
        </pc:spChg>
        <pc:spChg chg="del">
          <ac:chgData name="Matthieu De Mari" userId="dfb708c9-d8dc-439f-9a3b-c772bf4a311c" providerId="ADAL" clId="{101E7AB7-8EB4-4829-835E-8F2601D5E3A1}" dt="2023-07-20T04:03:06.126" v="9" actId="478"/>
          <ac:spMkLst>
            <pc:docMk/>
            <pc:sldMk cId="763465320" sldId="316"/>
            <ac:spMk id="7" creationId="{788C4228-E919-491A-A95F-A1AB9078031F}"/>
          </ac:spMkLst>
        </pc:spChg>
      </pc:sldChg>
      <pc:sldChg chg="addSp delSp modSp mod">
        <pc:chgData name="Matthieu De Mari" userId="dfb708c9-d8dc-439f-9a3b-c772bf4a311c" providerId="ADAL" clId="{101E7AB7-8EB4-4829-835E-8F2601D5E3A1}" dt="2023-07-20T04:03:02.877" v="6" actId="21"/>
        <pc:sldMkLst>
          <pc:docMk/>
          <pc:sldMk cId="2058038920" sldId="317"/>
        </pc:sldMkLst>
        <pc:spChg chg="add mod">
          <ac:chgData name="Matthieu De Mari" userId="dfb708c9-d8dc-439f-9a3b-c772bf4a311c" providerId="ADAL" clId="{101E7AB7-8EB4-4829-835E-8F2601D5E3A1}" dt="2023-07-20T04:03:01.394" v="5"/>
          <ac:spMkLst>
            <pc:docMk/>
            <pc:sldMk cId="2058038920" sldId="317"/>
            <ac:spMk id="3" creationId="{2A3A0585-3141-234C-F215-58C74E186F51}"/>
          </ac:spMkLst>
        </pc:spChg>
        <pc:spChg chg="del">
          <ac:chgData name="Matthieu De Mari" userId="dfb708c9-d8dc-439f-9a3b-c772bf4a311c" providerId="ADAL" clId="{101E7AB7-8EB4-4829-835E-8F2601D5E3A1}" dt="2023-07-20T04:03:02.877" v="6" actId="21"/>
          <ac:spMkLst>
            <pc:docMk/>
            <pc:sldMk cId="2058038920" sldId="317"/>
            <ac:spMk id="5" creationId="{5AC7D0A4-97E4-417C-AC63-A677550591CE}"/>
          </ac:spMkLst>
        </pc:spChg>
        <pc:spChg chg="add mod">
          <ac:chgData name="Matthieu De Mari" userId="dfb708c9-d8dc-439f-9a3b-c772bf4a311c" providerId="ADAL" clId="{101E7AB7-8EB4-4829-835E-8F2601D5E3A1}" dt="2023-07-20T04:03:01.394" v="5"/>
          <ac:spMkLst>
            <pc:docMk/>
            <pc:sldMk cId="2058038920" sldId="317"/>
            <ac:spMk id="7" creationId="{B1B290BE-D9B8-F27B-6A09-EACD16C7D2CC}"/>
          </ac:spMkLst>
        </pc:spChg>
      </pc:sldChg>
      <pc:sldChg chg="del">
        <pc:chgData name="Matthieu De Mari" userId="dfb708c9-d8dc-439f-9a3b-c772bf4a311c" providerId="ADAL" clId="{101E7AB7-8EB4-4829-835E-8F2601D5E3A1}" dt="2023-07-17T05:24:06.166" v="1" actId="47"/>
        <pc:sldMkLst>
          <pc:docMk/>
          <pc:sldMk cId="2115114681" sldId="322"/>
        </pc:sldMkLst>
      </pc:sldChg>
      <pc:sldChg chg="del">
        <pc:chgData name="Matthieu De Mari" userId="dfb708c9-d8dc-439f-9a3b-c772bf4a311c" providerId="ADAL" clId="{101E7AB7-8EB4-4829-835E-8F2601D5E3A1}" dt="2023-07-17T05:24:10.765" v="2" actId="47"/>
        <pc:sldMkLst>
          <pc:docMk/>
          <pc:sldMk cId="3943083880" sldId="329"/>
        </pc:sldMkLst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1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ILP 2022 – W3S1</a:t>
            </a:r>
            <a:br>
              <a:rPr lang="en-US" dirty="0"/>
            </a:br>
            <a:r>
              <a:rPr lang="en-US" dirty="0"/>
              <a:t>For loops iterations, generators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C8CEBDD4-EAD3-433F-B8BC-C99DB7FB3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15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F99911-617B-4C73-A6E6-7865F8FDFADD}"/>
              </a:ext>
            </a:extLst>
          </p:cNvPr>
          <p:cNvSpPr txBox="1"/>
          <p:nvPr/>
        </p:nvSpPr>
        <p:spPr>
          <a:xfrm>
            <a:off x="7357024" y="4005634"/>
            <a:ext cx="39967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Notice how </a:t>
            </a:r>
            <a:r>
              <a:rPr lang="en-US" sz="2400" b="1" dirty="0"/>
              <a:t>the iteration variable value changes after each repetition of the code </a:t>
            </a:r>
            <a:r>
              <a:rPr lang="en-US" sz="2400" dirty="0"/>
              <a:t>inside the for loop.</a:t>
            </a:r>
            <a:endParaRPr lang="en-GB" sz="24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CA02563-B873-4823-8821-66DDE395F16C}"/>
              </a:ext>
            </a:extLst>
          </p:cNvPr>
          <p:cNvSpPr/>
          <p:nvPr/>
        </p:nvSpPr>
        <p:spPr>
          <a:xfrm rot="16200000">
            <a:off x="6299873" y="470889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56A3F4-2DB7-4505-9923-9330D0CB852C}"/>
              </a:ext>
            </a:extLst>
          </p:cNvPr>
          <p:cNvSpPr/>
          <p:nvPr/>
        </p:nvSpPr>
        <p:spPr>
          <a:xfrm rot="19447355">
            <a:off x="6343559" y="170838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98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0FCF-094D-4ECB-A9B6-E0E7BE7C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average grade for student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F1D9C3-477F-4AFD-8777-2B1BDB67F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loop: lots of variables</a:t>
            </a:r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E2EF2F2-E247-42E3-B63C-A45FD47D1A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Lots of variable</a:t>
            </a:r>
          </a:p>
          <a:p>
            <a:r>
              <a:rPr lang="en-US" dirty="0"/>
              <a:t>Long code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6DF7DE-A322-42AD-8F06-6F56F982E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Using a </a:t>
            </a:r>
            <a:r>
              <a:rPr lang="en-US" dirty="0">
                <a:solidFill>
                  <a:srgbClr val="00B050"/>
                </a:solidFill>
              </a:rPr>
              <a:t>for</a:t>
            </a:r>
            <a:r>
              <a:rPr lang="en-US" dirty="0"/>
              <a:t> loop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C34961C-7B2D-4E13-B80E-DBDD525510E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Cleaner and shorter code</a:t>
            </a:r>
          </a:p>
          <a:p>
            <a:r>
              <a:rPr lang="en-US" dirty="0"/>
              <a:t>Modular (works with any number of grades in list)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4E06B0-58B5-4774-AA01-69815E98D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42461" r="23141" b="33333"/>
          <a:stretch/>
        </p:blipFill>
        <p:spPr>
          <a:xfrm>
            <a:off x="195252" y="3970216"/>
            <a:ext cx="5802323" cy="2180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D44BE9-5DA0-4021-988D-FCC0A2427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95" t="44513" r="26730" b="33538"/>
          <a:stretch/>
        </p:blipFill>
        <p:spPr>
          <a:xfrm>
            <a:off x="6406661" y="3970216"/>
            <a:ext cx="5330816" cy="221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03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12C77E-F332-4EB8-ADA7-392BC025C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5879" r="4006" b="5771"/>
          <a:stretch/>
        </p:blipFill>
        <p:spPr>
          <a:xfrm>
            <a:off x="6510214" y="3669079"/>
            <a:ext cx="5533970" cy="306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47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562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  <a:p>
            <a:r>
              <a:rPr lang="en-US" dirty="0"/>
              <a:t>It receives an integer </a:t>
            </a:r>
            <a:r>
              <a:rPr lang="en-US" b="1" dirty="0"/>
              <a:t>n.</a:t>
            </a:r>
          </a:p>
          <a:p>
            <a:r>
              <a:rPr lang="en-US" dirty="0"/>
              <a:t>Here,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(n) </a:t>
            </a:r>
            <a:r>
              <a:rPr lang="en-US" dirty="0"/>
              <a:t>means: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will take </a:t>
            </a:r>
            <a:r>
              <a:rPr lang="en-US" b="1" dirty="0"/>
              <a:t>n</a:t>
            </a:r>
            <a:r>
              <a:rPr lang="en-US" dirty="0"/>
              <a:t> successive values, starting from 0 and incrementing by 1 each time.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50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3" r="32757" b="55937"/>
          <a:stretch/>
        </p:blipFill>
        <p:spPr>
          <a:xfrm>
            <a:off x="7018215" y="101600"/>
            <a:ext cx="3587263" cy="239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74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38640"/>
          <a:stretch/>
        </p:blipFill>
        <p:spPr>
          <a:xfrm>
            <a:off x="7018215" y="101601"/>
            <a:ext cx="3587263" cy="42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6358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sz="2400" b="1" dirty="0"/>
              <a:t>2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1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  <a:p>
            <a:r>
              <a:rPr lang="en-US" sz="2400" b="1" dirty="0"/>
              <a:t>3 parameters: </a:t>
            </a:r>
            <a:r>
              <a:rPr lang="en-US" sz="2400" b="1" dirty="0">
                <a:solidFill>
                  <a:srgbClr val="00B050"/>
                </a:solidFill>
              </a:rPr>
              <a:t>range</a:t>
            </a:r>
            <a:r>
              <a:rPr lang="en-US" sz="2400" b="1" dirty="0"/>
              <a:t>(m, n, p)</a:t>
            </a:r>
            <a:r>
              <a:rPr lang="en-US" sz="2400" dirty="0"/>
              <a:t> makes the </a:t>
            </a:r>
            <a:r>
              <a:rPr lang="en-US" sz="2400" b="1" dirty="0"/>
              <a:t>iteration</a:t>
            </a:r>
            <a:r>
              <a:rPr lang="en-US" sz="2400" dirty="0"/>
              <a:t> </a:t>
            </a:r>
            <a:r>
              <a:rPr lang="en-US" sz="2400" b="1" dirty="0"/>
              <a:t>variable</a:t>
            </a:r>
            <a:r>
              <a:rPr lang="en-US" sz="2400" dirty="0"/>
              <a:t> take successive values, starting from </a:t>
            </a:r>
            <a:r>
              <a:rPr lang="en-US" sz="2400" b="1" dirty="0"/>
              <a:t>m (instead of 0)</a:t>
            </a:r>
            <a:r>
              <a:rPr lang="en-US" sz="2400" dirty="0"/>
              <a:t> and incrementing by </a:t>
            </a:r>
            <a:r>
              <a:rPr lang="en-US" sz="2400" b="1" dirty="0"/>
              <a:t>p (instead of 1)</a:t>
            </a:r>
            <a:r>
              <a:rPr lang="en-US" sz="2400" dirty="0"/>
              <a:t> each time, until we reach </a:t>
            </a:r>
            <a:r>
              <a:rPr lang="en-US" sz="2400" b="1" dirty="0"/>
              <a:t>n (</a:t>
            </a:r>
            <a:r>
              <a:rPr lang="en-US" sz="2400" b="1" u="sng" dirty="0"/>
              <a:t>n not included</a:t>
            </a:r>
            <a:r>
              <a:rPr lang="en-US" sz="2400" b="1" dirty="0"/>
              <a:t>)</a:t>
            </a:r>
            <a:r>
              <a:rPr lang="en-US" sz="2400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15077"/>
          <a:stretch/>
        </p:blipFill>
        <p:spPr>
          <a:xfrm>
            <a:off x="7018215" y="101600"/>
            <a:ext cx="3587263" cy="6756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C665ED0-C4CE-4867-85E4-21640562D619}"/>
              </a:ext>
            </a:extLst>
          </p:cNvPr>
          <p:cNvSpPr txBox="1"/>
          <p:nvPr/>
        </p:nvSpPr>
        <p:spPr>
          <a:xfrm>
            <a:off x="7862277" y="5423878"/>
            <a:ext cx="42124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Note:</a:t>
            </a:r>
            <a:r>
              <a:rPr lang="en-US" sz="2400" dirty="0"/>
              <a:t> if two or more parameters are used, we can play with negative values.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25473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465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(Week3, Session1 – W3S1)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list type (quick intro, much more to come on W3)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9447355">
            <a:off x="6413591" y="199377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A78BC59-2ED7-478E-A0F8-0075C8130125}"/>
              </a:ext>
            </a:extLst>
          </p:cNvPr>
          <p:cNvSpPr/>
          <p:nvPr/>
        </p:nvSpPr>
        <p:spPr>
          <a:xfrm rot="19447355">
            <a:off x="7206852" y="201722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543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  <a:br>
              <a:rPr lang="en-US" dirty="0"/>
            </a:b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0800000">
            <a:off x="7007561" y="352345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FCE5D-CDA1-4253-9DC6-66F4387A25E9}"/>
              </a:ext>
            </a:extLst>
          </p:cNvPr>
          <p:cNvSpPr txBox="1"/>
          <p:nvPr/>
        </p:nvSpPr>
        <p:spPr>
          <a:xfrm>
            <a:off x="8020063" y="3384332"/>
            <a:ext cx="397216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In Python, </a:t>
            </a:r>
            <a:r>
              <a:rPr lang="en-US" sz="2800" b="1" dirty="0"/>
              <a:t>we start counting from 0</a:t>
            </a:r>
            <a:r>
              <a:rPr lang="en-US" sz="2800" dirty="0"/>
              <a:t>.</a:t>
            </a:r>
            <a:br>
              <a:rPr lang="en-US" sz="2800" dirty="0"/>
            </a:br>
            <a:r>
              <a:rPr lang="en-US" sz="2800" dirty="0"/>
              <a:t>What we call the 1</a:t>
            </a:r>
            <a:r>
              <a:rPr lang="en-US" sz="2800" baseline="30000" dirty="0"/>
              <a:t>st</a:t>
            </a:r>
            <a:r>
              <a:rPr lang="en-US" sz="2800" dirty="0"/>
              <a:t> element of the list in English, is called the 0</a:t>
            </a:r>
            <a:r>
              <a:rPr lang="en-US" sz="2800" baseline="30000" dirty="0"/>
              <a:t>th</a:t>
            </a:r>
            <a:r>
              <a:rPr lang="en-US" sz="2800" dirty="0"/>
              <a:t> element (index = 0) in programming</a:t>
            </a:r>
            <a:r>
              <a:rPr lang="en-GB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44228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552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CB8492C0-696A-907D-86C8-19EC9DB73C39}"/>
              </a:ext>
            </a:extLst>
          </p:cNvPr>
          <p:cNvSpPr/>
          <p:nvPr/>
        </p:nvSpPr>
        <p:spPr>
          <a:xfrm rot="19447355">
            <a:off x="8351806" y="2423621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4653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Use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generator!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  <a:p>
            <a:r>
              <a:rPr lang="en-US" dirty="0"/>
              <a:t>Updates that many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on each loop iteration, in a </a:t>
            </a:r>
            <a:r>
              <a:rPr lang="en-US" b="1" u="sng" dirty="0"/>
              <a:t>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2A3A0585-3141-234C-F215-58C74E186F51}"/>
              </a:ext>
            </a:extLst>
          </p:cNvPr>
          <p:cNvSpPr/>
          <p:nvPr/>
        </p:nvSpPr>
        <p:spPr>
          <a:xfrm rot="19447355">
            <a:off x="6132236" y="240017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1B290BE-D9B8-F27B-6A09-EACD16C7D2CC}"/>
              </a:ext>
            </a:extLst>
          </p:cNvPr>
          <p:cNvSpPr/>
          <p:nvPr/>
        </p:nvSpPr>
        <p:spPr>
          <a:xfrm rot="10800000">
            <a:off x="7548420" y="463928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389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8DFFFBE-74D5-41A7-933E-D9FCF1383061}"/>
              </a:ext>
            </a:extLst>
          </p:cNvPr>
          <p:cNvSpPr/>
          <p:nvPr/>
        </p:nvSpPr>
        <p:spPr>
          <a:xfrm rot="19447355">
            <a:off x="6038263" y="135220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F2ACB02B-3079-4F76-8C08-597AAF6F0A97}"/>
              </a:ext>
            </a:extLst>
          </p:cNvPr>
          <p:cNvSpPr/>
          <p:nvPr/>
        </p:nvSpPr>
        <p:spPr>
          <a:xfrm rot="19447355">
            <a:off x="5627077" y="111510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76755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2AF030A6-D5DA-497F-90B3-87AD5270D7B1}"/>
              </a:ext>
            </a:extLst>
          </p:cNvPr>
          <p:cNvSpPr/>
          <p:nvPr/>
        </p:nvSpPr>
        <p:spPr>
          <a:xfrm rot="10800000">
            <a:off x="7105075" y="4297940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43323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  <a:p>
            <a:r>
              <a:rPr lang="en-US" dirty="0"/>
              <a:t>Convenient for checking all combinations of values in two given lists!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6553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/>
              <a:t>In W2S3, </a:t>
            </a:r>
            <a:r>
              <a:rPr lang="en-US" dirty="0"/>
              <a:t>we have seen how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can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r>
              <a:rPr lang="en-US" dirty="0"/>
              <a:t>It also works with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loops!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6D751-8747-439F-AFDC-16FBC39DC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70" t="32000" r="29166" b="31488"/>
          <a:stretch/>
        </p:blipFill>
        <p:spPr>
          <a:xfrm>
            <a:off x="6172202" y="1578707"/>
            <a:ext cx="5656385" cy="51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7796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92154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r>
              <a:rPr lang="en-US" dirty="0"/>
              <a:t>Let us first introduce a new type of objects, called </a:t>
            </a:r>
            <a:r>
              <a:rPr lang="en-US" b="1" dirty="0"/>
              <a:t>lists</a:t>
            </a:r>
            <a:r>
              <a:rPr lang="en-US" dirty="0"/>
              <a:t>.</a:t>
            </a:r>
          </a:p>
          <a:p>
            <a:r>
              <a:rPr lang="en-US" b="1" dirty="0"/>
              <a:t>Definition (</a:t>
            </a:r>
            <a:r>
              <a:rPr lang="en-US" b="1" dirty="0">
                <a:solidFill>
                  <a:srgbClr val="00B050"/>
                </a:solidFill>
              </a:rPr>
              <a:t>lists</a:t>
            </a:r>
            <a:r>
              <a:rPr lang="en-US" b="1" dirty="0"/>
              <a:t>):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list</a:t>
            </a:r>
            <a:r>
              <a:rPr lang="en-US" b="1" dirty="0"/>
              <a:t> </a:t>
            </a:r>
            <a:r>
              <a:rPr lang="en-US" dirty="0"/>
              <a:t>is a </a:t>
            </a:r>
            <a:r>
              <a:rPr lang="en-US" b="1" dirty="0"/>
              <a:t>sequence</a:t>
            </a:r>
            <a:r>
              <a:rPr lang="en-US" dirty="0"/>
              <a:t> of several variable elements, listed in order, between </a:t>
            </a:r>
            <a:r>
              <a:rPr lang="en-US" b="1" dirty="0"/>
              <a:t>brackets</a:t>
            </a:r>
            <a:r>
              <a:rPr lang="en-US" dirty="0"/>
              <a:t> and separated by </a:t>
            </a:r>
            <a:r>
              <a:rPr lang="en-US" b="1" dirty="0"/>
              <a:t>commas</a:t>
            </a:r>
            <a:r>
              <a:rPr lang="en-US" dirty="0"/>
              <a:t>.</a:t>
            </a:r>
          </a:p>
          <a:p>
            <a:r>
              <a:rPr lang="en-US" dirty="0"/>
              <a:t>It can contain variables of any types (int, float, string, etc.).</a:t>
            </a:r>
          </a:p>
          <a:p>
            <a:r>
              <a:rPr lang="en-US" dirty="0"/>
              <a:t>List can also contain mixed types of variables.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86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4317293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37073002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2839069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924"/>
            <a:ext cx="10515600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loops: </a:t>
            </a:r>
            <a:r>
              <a:rPr lang="en-US" dirty="0"/>
              <a:t>Browse through multiple lists elements in an unsynchronized manner.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3115945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51B-59EF-4D2F-950D-CB637981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activities: basic for loops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E697-85F7-42E5-8D25-9626F6088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Let us practice a bit with for loops, with the following activities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/>
              <a:t>Activity 1 - How many items in my </a:t>
            </a:r>
            <a:r>
              <a:rPr lang="en-US" sz="3200" b="1" dirty="0" err="1"/>
              <a:t>inventory.ipynb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2 - Best equipment </a:t>
            </a:r>
            <a:r>
              <a:rPr lang="en-US" sz="3200" b="1" dirty="0" err="1"/>
              <a:t>finder.ipynb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3 - Best equipment finder v2.ipynb</a:t>
            </a:r>
          </a:p>
          <a:p>
            <a:pPr marL="0" indent="0" algn="ctr">
              <a:buNone/>
            </a:pPr>
            <a:r>
              <a:rPr lang="en-US" sz="3200" b="1" dirty="0"/>
              <a:t>Activity 4 - Find the missing </a:t>
            </a:r>
            <a:r>
              <a:rPr lang="en-US" sz="3200" b="1" dirty="0" err="1"/>
              <a:t>card.ipynb</a:t>
            </a:r>
            <a:endParaRPr lang="en-US" sz="3200" b="1" dirty="0"/>
          </a:p>
          <a:p>
            <a:pPr marL="0" indent="0" algn="ctr">
              <a:buNone/>
            </a:pP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911611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</a:t>
            </a:r>
            <a:endParaRPr lang="en-US" i="1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EC81252-331C-4D35-A6B7-7FAD7FBD8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22" y="2768811"/>
            <a:ext cx="7075156" cy="39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105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pPr marL="0" indent="0">
              <a:buNone/>
            </a:pP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1055236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</a:t>
            </a:r>
            <a:r>
              <a:rPr lang="en-US" dirty="0"/>
              <a:t>, i.e. a list of items that he/she is carrying at the moment. 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endParaRPr lang="en-US" i="1" dirty="0"/>
          </a:p>
          <a:p>
            <a:r>
              <a:rPr lang="en-US" dirty="0"/>
              <a:t>Our objective is to write a function </a:t>
            </a:r>
            <a:r>
              <a:rPr lang="en-US" b="1" dirty="0" err="1"/>
              <a:t>how_many_items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which: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such as the one above, as its first parameter,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item</a:t>
            </a:r>
            <a:r>
              <a:rPr lang="en-US" dirty="0"/>
              <a:t> </a:t>
            </a:r>
            <a:r>
              <a:rPr lang="en-US" b="1" dirty="0"/>
              <a:t>name</a:t>
            </a:r>
            <a:r>
              <a:rPr lang="en-US" dirty="0"/>
              <a:t>, as a second parameter (e.g. </a:t>
            </a:r>
            <a:r>
              <a:rPr lang="en-US" dirty="0" err="1"/>
              <a:t>item_name</a:t>
            </a:r>
            <a:r>
              <a:rPr lang="en-US" dirty="0"/>
              <a:t> = "Torch")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</a:t>
            </a:r>
            <a:r>
              <a:rPr lang="en-US" b="1" dirty="0"/>
              <a:t>of</a:t>
            </a:r>
            <a:r>
              <a:rPr lang="en-US" dirty="0"/>
              <a:t> </a:t>
            </a:r>
            <a:r>
              <a:rPr lang="en-US" b="1" dirty="0"/>
              <a:t>times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item</a:t>
            </a:r>
            <a:r>
              <a:rPr lang="en-US" dirty="0"/>
              <a:t> in question </a:t>
            </a:r>
            <a:r>
              <a:rPr lang="en-US" b="1" dirty="0"/>
              <a:t>appears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inventory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8783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</p:txBody>
      </p:sp>
    </p:spTree>
    <p:extLst>
      <p:ext uri="{BB962C8B-B14F-4D97-AF65-F5344CB8AC3E}">
        <p14:creationId xmlns:p14="http://schemas.microsoft.com/office/powerpoint/2010/main" val="29438640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</p:txBody>
      </p:sp>
    </p:spTree>
    <p:extLst>
      <p:ext uri="{BB962C8B-B14F-4D97-AF65-F5344CB8AC3E}">
        <p14:creationId xmlns:p14="http://schemas.microsoft.com/office/powerpoint/2010/main" val="338289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>
                <a:solidFill>
                  <a:srgbClr val="FF0000"/>
                </a:solidFill>
              </a:rPr>
              <a:t>We will learn more about lists on the next two sessions!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94763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r>
              <a:rPr lang="en-US" dirty="0"/>
              <a:t>Write a function </a:t>
            </a:r>
            <a:r>
              <a:rPr lang="en-US" b="1" dirty="0" err="1"/>
              <a:t>maximal_attack_points</a:t>
            </a:r>
            <a:r>
              <a:rPr lang="en-US" b="1" dirty="0"/>
              <a:t>()</a:t>
            </a:r>
            <a:r>
              <a:rPr lang="en-US" dirty="0"/>
              <a:t>, which</a:t>
            </a:r>
          </a:p>
          <a:p>
            <a:pPr lvl="1"/>
            <a:r>
              <a:rPr lang="en-US" b="1" dirty="0"/>
              <a:t>receives </a:t>
            </a: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 err="1"/>
              <a:t>weapon_stats</a:t>
            </a:r>
            <a:r>
              <a:rPr lang="en-US" b="1" dirty="0"/>
              <a:t> list</a:t>
            </a:r>
            <a:r>
              <a:rPr lang="en-US" dirty="0"/>
              <a:t> as its only parameter,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maximal</a:t>
            </a:r>
            <a:r>
              <a:rPr lang="en-US" dirty="0"/>
              <a:t>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we would have if we were to equip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072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Best equipment finder v2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Task: </a:t>
            </a:r>
            <a:r>
              <a:rPr lang="en-US" dirty="0"/>
              <a:t>As in activity 2, but I want </a:t>
            </a:r>
            <a:r>
              <a:rPr lang="en-US" b="1" dirty="0"/>
              <a:t>the name of the best weapon to be returned </a:t>
            </a:r>
            <a:r>
              <a:rPr lang="en-US" dirty="0"/>
              <a:t>instead of the maximal attack points I would obtain if I decided to equip it!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42166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F48E7-87D7-454B-B49D-6F64887B6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6" t="26123" r="5868" b="27102"/>
          <a:stretch/>
        </p:blipFill>
        <p:spPr>
          <a:xfrm>
            <a:off x="326571" y="1474235"/>
            <a:ext cx="11797015" cy="481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89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11B4D-6A03-4491-A7C9-A350EB2EF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26" t="35077" r="6875" b="41744"/>
          <a:stretch/>
        </p:blipFill>
        <p:spPr>
          <a:xfrm>
            <a:off x="140672" y="2508738"/>
            <a:ext cx="11833783" cy="24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60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find_missing_card</a:t>
            </a:r>
            <a:r>
              <a:rPr lang="en-US" b="1" dirty="0"/>
              <a:t>()</a:t>
            </a:r>
            <a:r>
              <a:rPr lang="en-US" dirty="0"/>
              <a:t>, which </a:t>
            </a:r>
            <a:r>
              <a:rPr lang="en-US" b="1" dirty="0"/>
              <a:t>receives</a:t>
            </a:r>
            <a:r>
              <a:rPr lang="en-US" dirty="0"/>
              <a:t> a </a:t>
            </a:r>
            <a:r>
              <a:rPr lang="en-US" b="1" dirty="0"/>
              <a:t>complete deck of cards </a:t>
            </a:r>
            <a:r>
              <a:rPr lang="en-US" dirty="0"/>
              <a:t>as its first parameter, and </a:t>
            </a:r>
            <a:r>
              <a:rPr lang="en-US" b="1" dirty="0"/>
              <a:t>receives</a:t>
            </a:r>
            <a:r>
              <a:rPr lang="en-US" dirty="0"/>
              <a:t> </a:t>
            </a:r>
            <a:r>
              <a:rPr lang="en-US" b="1" dirty="0"/>
              <a:t>a second deck</a:t>
            </a:r>
            <a:r>
              <a:rPr lang="en-US" dirty="0"/>
              <a:t>, as its second parameter.</a:t>
            </a:r>
          </a:p>
          <a:p>
            <a:r>
              <a:rPr lang="en-US" dirty="0"/>
              <a:t>The second deck is a standard deck that has been shuffled and </a:t>
            </a:r>
            <a:r>
              <a:rPr lang="en-US" b="1" dirty="0"/>
              <a:t>may be missing a single card</a:t>
            </a:r>
            <a:r>
              <a:rPr lang="en-US" dirty="0"/>
              <a:t>.</a:t>
            </a:r>
          </a:p>
          <a:p>
            <a:r>
              <a:rPr lang="en-US" dirty="0"/>
              <a:t>The function </a:t>
            </a:r>
            <a:r>
              <a:rPr lang="en-US" b="1" dirty="0" err="1"/>
              <a:t>find_missing_card</a:t>
            </a:r>
            <a:r>
              <a:rPr lang="en-US" b="1" dirty="0"/>
              <a:t>() </a:t>
            </a:r>
            <a:r>
              <a:rPr lang="en-US" dirty="0"/>
              <a:t>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the name of the one card that is missing </a:t>
            </a:r>
            <a:r>
              <a:rPr lang="en-US" dirty="0"/>
              <a:t>in the second deck. It 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None</a:t>
            </a:r>
            <a:r>
              <a:rPr lang="en-US" dirty="0"/>
              <a:t>, if no card is missing.</a:t>
            </a:r>
          </a:p>
          <a:p>
            <a:r>
              <a:rPr lang="en-US" dirty="0"/>
              <a:t>Note that:</a:t>
            </a:r>
          </a:p>
          <a:p>
            <a:pPr lvl="1"/>
            <a:r>
              <a:rPr lang="en-US" dirty="0"/>
              <a:t>The decks are missing one card at most,</a:t>
            </a:r>
          </a:p>
          <a:p>
            <a:pPr lvl="1"/>
            <a:r>
              <a:rPr lang="en-US" dirty="0"/>
              <a:t>The decks will contain no duplicates.</a:t>
            </a:r>
          </a:p>
        </p:txBody>
      </p:sp>
    </p:spTree>
    <p:extLst>
      <p:ext uri="{BB962C8B-B14F-4D97-AF65-F5344CB8AC3E}">
        <p14:creationId xmlns:p14="http://schemas.microsoft.com/office/powerpoint/2010/main" val="313829902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list type (quick intro, more to come on W3S1)</a:t>
            </a:r>
          </a:p>
          <a:p>
            <a:r>
              <a:rPr lang="en-US" dirty="0"/>
              <a:t>The for statement</a:t>
            </a:r>
          </a:p>
          <a:p>
            <a:r>
              <a:rPr lang="en-US" dirty="0"/>
              <a:t>The range() generator</a:t>
            </a:r>
          </a:p>
          <a:p>
            <a:r>
              <a:rPr lang="en-US" dirty="0"/>
              <a:t>The enumerate() generator</a:t>
            </a:r>
          </a:p>
          <a:p>
            <a:r>
              <a:rPr lang="en-US" dirty="0"/>
              <a:t>The zip() generator</a:t>
            </a:r>
          </a:p>
          <a:p>
            <a:r>
              <a:rPr lang="en-US" dirty="0"/>
              <a:t>Nesting for loops</a:t>
            </a:r>
          </a:p>
          <a:p>
            <a:r>
              <a:rPr lang="en-US" dirty="0"/>
              <a:t>Breaking for loops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statement, which was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loop…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statement!</a:t>
            </a:r>
          </a:p>
          <a:p>
            <a:r>
              <a:rPr lang="en-US" dirty="0"/>
              <a:t>When encountered in the indented code inside a loop, it </a:t>
            </a:r>
            <a:r>
              <a:rPr lang="en-US" b="1" dirty="0"/>
              <a:t>ends</a:t>
            </a:r>
            <a:r>
              <a:rPr lang="en-US" dirty="0"/>
              <a:t> </a:t>
            </a:r>
            <a:r>
              <a:rPr lang="en-US" b="1" dirty="0"/>
              <a:t>the current iteration </a:t>
            </a:r>
            <a:r>
              <a:rPr lang="en-US" dirty="0"/>
              <a:t>and</a:t>
            </a:r>
            <a:r>
              <a:rPr lang="en-US" b="1" dirty="0"/>
              <a:t> moves on to the next one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18454-0841-486D-836C-B1A785AB3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7" t="29333" r="25000" b="29231"/>
          <a:stretch/>
        </p:blipFill>
        <p:spPr>
          <a:xfrm>
            <a:off x="6096000" y="1615343"/>
            <a:ext cx="5955436" cy="46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845033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dirty="0"/>
              <a:t> 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A7590-4CF2-4107-AC81-71E9E8A71E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33" t="22154" r="24167" b="36410"/>
          <a:stretch/>
        </p:blipFill>
        <p:spPr>
          <a:xfrm>
            <a:off x="6019800" y="1766278"/>
            <a:ext cx="6083930" cy="4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0564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not interrupted</a:t>
            </a:r>
            <a:r>
              <a:rPr lang="en-US" b="1" dirty="0"/>
              <a:t> </a:t>
            </a:r>
            <a:r>
              <a:rPr lang="en-US" dirty="0"/>
              <a:t>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6B11-A9A3-4DC7-83CA-2C09A9A33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 t="38975" r="24423" b="26234"/>
          <a:stretch/>
        </p:blipFill>
        <p:spPr>
          <a:xfrm>
            <a:off x="6096000" y="1953846"/>
            <a:ext cx="5996678" cy="3767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725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79975"/>
          </a:xfrm>
        </p:spPr>
        <p:txBody>
          <a:bodyPr/>
          <a:lstStyle/>
          <a:p>
            <a:r>
              <a:rPr lang="en-US" dirty="0"/>
              <a:t>Sometimes in programming, there is a block of code that you want to repeat </a:t>
            </a:r>
            <a:r>
              <a:rPr lang="en-US" b="1" dirty="0"/>
              <a:t>for a fixed number of times</a:t>
            </a:r>
            <a:r>
              <a:rPr lang="en-US" dirty="0"/>
              <a:t>.</a:t>
            </a:r>
          </a:p>
          <a:p>
            <a:r>
              <a:rPr lang="en-US" dirty="0"/>
              <a:t>It could be done with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statement, but there is a more convenient way.</a:t>
            </a:r>
          </a:p>
          <a:p>
            <a:r>
              <a:rPr lang="en-US" b="1" dirty="0"/>
              <a:t>More convenient way: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 is used to repeat a given block of code </a:t>
            </a:r>
            <a:r>
              <a:rPr lang="en-US" b="1" dirty="0"/>
              <a:t>for</a:t>
            </a:r>
            <a:r>
              <a:rPr lang="en-US" dirty="0"/>
              <a:t> a given number of times.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28D7A-63D1-42BE-AA40-6219B1BC8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3" t="34021" r="34000" b="39705"/>
          <a:stretch/>
        </p:blipFill>
        <p:spPr>
          <a:xfrm>
            <a:off x="6543608" y="1450239"/>
            <a:ext cx="5038792" cy="447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76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6513237" y="215008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251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54100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92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591761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885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/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/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8200202" y="221707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72C96-BCB3-4447-876F-215D00727DBF}"/>
              </a:ext>
            </a:extLst>
          </p:cNvPr>
          <p:cNvSpPr/>
          <p:nvPr/>
        </p:nvSpPr>
        <p:spPr>
          <a:xfrm rot="19447355">
            <a:off x="6417044" y="170216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830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3326</TotalTime>
  <Words>2868</Words>
  <Application>Microsoft Office PowerPoint</Application>
  <PresentationFormat>Widescreen</PresentationFormat>
  <Paragraphs>222</Paragraphs>
  <Slides>48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2" baseType="lpstr">
      <vt:lpstr>Arial</vt:lpstr>
      <vt:lpstr>Calibri</vt:lpstr>
      <vt:lpstr>Calibri Light</vt:lpstr>
      <vt:lpstr>Office Theme</vt:lpstr>
      <vt:lpstr>ILP 2022 – W3S1 For loops iterations, generators</vt:lpstr>
      <vt:lpstr>Outline (Week3, Session1 – W3S1)</vt:lpstr>
      <vt:lpstr>The list type</vt:lpstr>
      <vt:lpstr>The list type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An example: average grade for student</vt:lpstr>
      <vt:lpstr>The range() generator</vt:lpstr>
      <vt:lpstr>The range() generator</vt:lpstr>
      <vt:lpstr>The range() generator</vt:lpstr>
      <vt:lpstr>The range() generator</vt:lpstr>
      <vt:lpstr>The range() generator</vt:lpstr>
      <vt:lpstr>The range() generator</vt:lpstr>
      <vt:lpstr>The enumerate() generator</vt:lpstr>
      <vt:lpstr>The enumerate() generator</vt:lpstr>
      <vt:lpstr>The enumerate() generator</vt:lpstr>
      <vt:lpstr>The zip() generator</vt:lpstr>
      <vt:lpstr>The zip() generator</vt:lpstr>
      <vt:lpstr>The zip() generator</vt:lpstr>
      <vt:lpstr>Nesting for loops</vt:lpstr>
      <vt:lpstr>Nesting for loops</vt:lpstr>
      <vt:lpstr>Nesting for loops</vt:lpstr>
      <vt:lpstr>The break statement (episode 2)</vt:lpstr>
      <vt:lpstr>To recap</vt:lpstr>
      <vt:lpstr>To recap</vt:lpstr>
      <vt:lpstr>To recap</vt:lpstr>
      <vt:lpstr>To recap</vt:lpstr>
      <vt:lpstr>To recap</vt:lpstr>
      <vt:lpstr>Practice activities: basic for loops</vt:lpstr>
      <vt:lpstr>Activity 1 - How many items in my inventory</vt:lpstr>
      <vt:lpstr>Activity 1 - How many items in my inventory</vt:lpstr>
      <vt:lpstr>Activity 1 - How many items in my inventory</vt:lpstr>
      <vt:lpstr>Activity 2 - Best equipment finder</vt:lpstr>
      <vt:lpstr>Activity 2 - Best equipment finder</vt:lpstr>
      <vt:lpstr>Activity 2 - Best equipment finder</vt:lpstr>
      <vt:lpstr>Activity 3 - Best equipment finder v2</vt:lpstr>
      <vt:lpstr>Activity 4 - Find the missing card</vt:lpstr>
      <vt:lpstr>Activity 4 - Find the missing card</vt:lpstr>
      <vt:lpstr>Activity 4 - Find the missing card</vt:lpstr>
      <vt:lpstr>Conclusion</vt:lpstr>
      <vt:lpstr>The continue statement</vt:lpstr>
      <vt:lpstr>The else statement (episode 2)</vt:lpstr>
      <vt:lpstr>The else statement (episode 2)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531</cp:revision>
  <dcterms:created xsi:type="dcterms:W3CDTF">2020-05-19T08:08:47Z</dcterms:created>
  <dcterms:modified xsi:type="dcterms:W3CDTF">2023-07-20T04:03:42Z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2023-07-17T05:23:21Z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3376730c-4d84-48c6-aa18-8ef1b2ede3af</vt:lpwstr>
  </property>
  <property fmtid="{D5CDD505-2E9C-101B-9397-08002B2CF9AE}" pid="8" name="MSIP_Label_be298231-ee28-4c9e-9ffa-238d0040efda_ContentBits">
    <vt:lpwstr>0</vt:lpwstr>
  </property>
</Properties>
</file>

<file path=docProps/thumbnail.jpeg>
</file>